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9" r:id="rId4"/>
    <p:sldId id="257" r:id="rId5"/>
    <p:sldId id="258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" initials="w" lastIdx="1" clrIdx="0">
    <p:extLst>
      <p:ext uri="{19B8F6BF-5375-455C-9EA6-DF929625EA0E}">
        <p15:presenceInfo xmlns:p15="http://schemas.microsoft.com/office/powerpoint/2012/main" userId="99d6599470a239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B95"/>
    <a:srgbClr val="8B95DD"/>
    <a:srgbClr val="8AE0EE"/>
    <a:srgbClr val="76AFEE"/>
    <a:srgbClr val="50D2E6"/>
    <a:srgbClr val="6471D2"/>
    <a:srgbClr val="589EEB"/>
    <a:srgbClr val="3949C1"/>
    <a:srgbClr val="1D2561"/>
    <a:srgbClr val="2C3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7148" autoAdjust="0"/>
  </p:normalViewPr>
  <p:slideViewPr>
    <p:cSldViewPr snapToGrid="0">
      <p:cViewPr varScale="1">
        <p:scale>
          <a:sx n="53" d="100"/>
          <a:sy n="53" d="100"/>
        </p:scale>
        <p:origin x="49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E3F3F-C21E-46F9-8F15-1E64F441C328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E51A1-245D-467A-B1FA-4F0F464D3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2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채용정보 </a:t>
            </a:r>
            <a:r>
              <a:rPr lang="ko-KR" altLang="en-US" dirty="0" err="1"/>
              <a:t>크롤링을</a:t>
            </a:r>
            <a:r>
              <a:rPr lang="ko-KR" altLang="en-US" dirty="0"/>
              <a:t> 활용한 구직 트랜드 분석 플랫폼 개발계획을 발표할 </a:t>
            </a:r>
            <a:r>
              <a:rPr lang="en-US" altLang="ko-KR" dirty="0"/>
              <a:t>---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51A1-245D-467A-B1FA-4F0F464D3E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69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주제설명</a:t>
            </a:r>
            <a:r>
              <a:rPr lang="en-US" altLang="ko-KR" dirty="0"/>
              <a:t>, </a:t>
            </a:r>
            <a:r>
              <a:rPr lang="ko-KR" altLang="en-US" dirty="0"/>
              <a:t>개발과정</a:t>
            </a:r>
            <a:r>
              <a:rPr lang="en-US" altLang="ko-KR" dirty="0"/>
              <a:t>, </a:t>
            </a:r>
            <a:r>
              <a:rPr lang="ko-KR" altLang="en-US" dirty="0"/>
              <a:t>화면설계 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51A1-245D-467A-B1FA-4F0F464D3E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4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크롤링한 채용정보를 활용하여 한눈에 구직 트랜드를 분석 사용자의 위치 기반의 채용정보를 지도 시각화로 한눈에 확인 할 수 있는 서비스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51A1-245D-467A-B1FA-4F0F464D3E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04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51A1-245D-467A-B1FA-4F0F464D3E1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6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화면은 보이는 것과 같이 </a:t>
            </a:r>
            <a:endParaRPr lang="en-US" altLang="ko-KR" sz="1200" dirty="0"/>
          </a:p>
          <a:p>
            <a:r>
              <a:rPr lang="ko-KR" altLang="en-US" sz="1200" dirty="0"/>
              <a:t>메인 화면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통계정보</a:t>
            </a:r>
            <a:r>
              <a:rPr lang="en-US" altLang="ko-KR" sz="1200" dirty="0"/>
              <a:t> – </a:t>
            </a:r>
            <a:r>
              <a:rPr lang="ko-KR" altLang="en-US" sz="1200" dirty="0"/>
              <a:t>지역별 현황</a:t>
            </a:r>
            <a:endParaRPr lang="en-US" altLang="ko-KR" sz="1200" dirty="0"/>
          </a:p>
          <a:p>
            <a:r>
              <a:rPr lang="ko-KR" altLang="en-US" sz="1200" dirty="0"/>
              <a:t>통계정보 </a:t>
            </a:r>
            <a:r>
              <a:rPr lang="en-US" altLang="ko-KR" sz="1200" dirty="0"/>
              <a:t>– </a:t>
            </a:r>
            <a:r>
              <a:rPr lang="ko-KR" altLang="en-US" sz="1200" dirty="0"/>
              <a:t>직종별 현황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채용정보</a:t>
            </a:r>
            <a:r>
              <a:rPr lang="en-US" altLang="ko-KR" sz="1200" dirty="0"/>
              <a:t> – </a:t>
            </a:r>
            <a:r>
              <a:rPr lang="ko-KR" altLang="en-US" sz="1200" dirty="0"/>
              <a:t>채용정보 키워드</a:t>
            </a:r>
            <a:r>
              <a:rPr lang="en-US" altLang="ko-KR" sz="1200" dirty="0"/>
              <a:t>(</a:t>
            </a:r>
            <a:r>
              <a:rPr lang="ko-KR" altLang="en-US" sz="1200" dirty="0"/>
              <a:t>지역</a:t>
            </a:r>
            <a:r>
              <a:rPr lang="en-US" altLang="ko-KR" sz="1200" dirty="0"/>
              <a:t>, </a:t>
            </a:r>
            <a:r>
              <a:rPr lang="ko-KR" altLang="en-US" sz="1200" dirty="0"/>
              <a:t>직종별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채용정보</a:t>
            </a:r>
            <a:r>
              <a:rPr lang="en-US" altLang="ko-KR" sz="1200" dirty="0"/>
              <a:t> – </a:t>
            </a:r>
            <a:r>
              <a:rPr lang="ko-KR" altLang="en-US" sz="1200" dirty="0"/>
              <a:t>지역별 채용 키워드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맞춤형 채용정보</a:t>
            </a:r>
            <a:r>
              <a:rPr lang="en-US" altLang="ko-KR" sz="1200" dirty="0"/>
              <a:t> – </a:t>
            </a:r>
            <a:r>
              <a:rPr lang="ko-KR" altLang="en-US" sz="1200" dirty="0"/>
              <a:t>내 위치 채용정보 보기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맞춤형 채용정보</a:t>
            </a:r>
            <a:r>
              <a:rPr lang="en-US" altLang="ko-KR" sz="1200" dirty="0"/>
              <a:t> – </a:t>
            </a:r>
            <a:r>
              <a:rPr lang="ko-KR" altLang="en-US" sz="1200" dirty="0"/>
              <a:t>주소 검색 채용정보 보기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만들 것 입니다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51A1-245D-467A-B1FA-4F0F464D3E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8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516BF-FB61-4084-82B5-956201CDA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A7A316-9CE5-4353-9AFD-B1348AC29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8C275F-F5A0-4424-8555-0E7CC6903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9DFF59-BC14-43C0-8D05-A49330CE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92563-9767-4C5C-9AD4-42E50FC9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58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AC71B-7A18-4B69-B843-BE1E6D27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DB3F6A-ABF7-4A1A-A03A-1097EDEF7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660FB-8E88-4881-A0EE-CAB89F8B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C5487-BC81-4B74-93F8-FAE256C43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492B6-7C57-4236-B5AC-74C2619C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4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6A5F8F-32B0-4596-BE91-5FCBA07D4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682F6-0E74-4C87-88D2-AEF90519E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2C1B8-B731-4279-B545-4757FF35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D060B-3837-4BD4-917E-F42735BE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056D1-E956-4917-B4A6-B06A6EEE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9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3AB97-5978-43DE-9D3A-F296C42C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2A743-A22E-4BB3-8BAE-559DCF63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E22760-ABC6-40D5-BBD1-2FB072F8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24439-16C5-4761-8644-28D6E61B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162DC-31E1-494E-BA3E-E74675B5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0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4F395-CBA2-4CB6-B538-DFC9264F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DF869-4730-4B98-9861-E48A89447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7F8734-99A4-4160-AFA7-675CE875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19E6C-4E70-4BE4-AD48-17BA5203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BAE9D-82D1-46E5-B5E0-C615DFA0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64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58F41-E402-492A-BAF3-CDFE0739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D4452-37A5-40DA-BD73-3A9160F20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011F57-B51C-42DE-B986-D1BB841A1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4A6A5-0702-41FF-9D19-6F82AFD8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EE0200-5F33-4FC2-8678-FA0EB4C9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5572E0-F58E-4097-BC93-638E3A7C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3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D369D-9167-402F-AAD3-FE029087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10267E-1C52-48F7-8A52-4E744989F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B712F-0D8B-40FA-8174-251CEC5E6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4F838A-88C7-41FC-9625-4CF303F9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7D92D5-2729-4AF7-8B32-ECAF8BEE0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84E68D-4433-492F-BEAF-4CAC6400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897F6E-8F81-4389-B0A4-06A0DC1E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3A18ED-9704-43F8-84D4-81737B7A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1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EA468-5362-4120-8E96-0581D77A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72C81F-2456-44E7-8F0D-FB41DCBD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51BE11-AC44-4C64-91EA-52ABB9E7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B52B16-51B9-483B-A821-A5FAC5CE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86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B10E95-E5C1-4808-B33D-09A35B80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692CE8-0DFE-4AC2-8F79-385F760F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B4FF15-8843-41F9-9ACC-E4379899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11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DCEB2-C0E0-4111-BB6F-DFEC59A2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6E247-AF67-4F8D-8686-6F4940B7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F779F3-9F5E-4ACA-A75B-58B690D5A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A31852-010A-40B0-9529-97C9458F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B0A366-DFD4-4582-9377-F0803966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1E028A-9FF5-4D17-8489-F51E7267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7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0640F-0BA8-4993-80DD-CEDE3178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D46580-3667-4B56-B5ED-697AA6000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93126-D427-40DC-BFAA-78EA9DF1F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87B98-5DD1-414A-940A-9AC2F5B7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EE1B55-AFE2-421A-B550-EDAF35F6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6F35ED-CAD8-4ACE-B0FF-CEBF6577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98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54F566-A230-4995-B4AC-2C3919AE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262FE9-659A-4DF3-994C-3BFEBF8F0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EF6C01-393A-4C2A-B902-AD05F0C36B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93D43-A24F-403E-9A26-25CF4A0E6E63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F3368C-3A5B-4976-BD68-539EBF7ED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F679A-4F92-4BC1-9049-356FCFE70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322E1-629B-47D5-B8FB-BF6EF0C3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4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tacar La Decoracion Colorida PNG , Línea De Color, Subrayar, Líneas  Decorativas PNG y PSD para Descargar Gratis | Pngtree | Lineas decorativas,  Colores decoracion, Salpicadura de color">
            <a:extLst>
              <a:ext uri="{FF2B5EF4-FFF2-40B4-BE49-F238E27FC236}">
                <a16:creationId xmlns:a16="http://schemas.microsoft.com/office/drawing/2014/main" id="{5FC026B5-EB96-4263-A2BF-229C6C018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7" t="37864" r="10195" b="52341"/>
          <a:stretch/>
        </p:blipFill>
        <p:spPr bwMode="auto">
          <a:xfrm>
            <a:off x="5012569" y="3123706"/>
            <a:ext cx="1982624" cy="2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F0B918-724A-41CA-84BB-C976E9F238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283" r="540"/>
          <a:stretch/>
        </p:blipFill>
        <p:spPr>
          <a:xfrm>
            <a:off x="1289949" y="4470734"/>
            <a:ext cx="10912981" cy="240982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F2E1D-8EDA-4AD8-A967-C044285E962A}"/>
              </a:ext>
            </a:extLst>
          </p:cNvPr>
          <p:cNvGrpSpPr/>
          <p:nvPr/>
        </p:nvGrpSpPr>
        <p:grpSpPr>
          <a:xfrm>
            <a:off x="607745" y="1703645"/>
            <a:ext cx="2325907" cy="338554"/>
            <a:chOff x="340380" y="1626732"/>
            <a:chExt cx="2325907" cy="338554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C6368D25-0830-4E3E-8BE9-CC12600EEA09}"/>
                </a:ext>
              </a:extLst>
            </p:cNvPr>
            <p:cNvSpPr/>
            <p:nvPr/>
          </p:nvSpPr>
          <p:spPr>
            <a:xfrm>
              <a:off x="340380" y="1626732"/>
              <a:ext cx="2325907" cy="338554"/>
            </a:xfrm>
            <a:prstGeom prst="flowChartAlternateProcess">
              <a:avLst/>
            </a:prstGeom>
            <a:solidFill>
              <a:srgbClr val="2C3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458547-29EB-43F6-AEE2-69F0870F2F78}"/>
                </a:ext>
              </a:extLst>
            </p:cNvPr>
            <p:cNvSpPr txBox="1"/>
            <p:nvPr/>
          </p:nvSpPr>
          <p:spPr>
            <a:xfrm>
              <a:off x="667872" y="1637705"/>
              <a:ext cx="1670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K-Digital Training</a:t>
              </a:r>
              <a:endParaRPr lang="ko-KR" altLang="en-US" sz="1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sp>
        <p:nvSpPr>
          <p:cNvPr id="9" name="Google Shape;30;p1">
            <a:extLst>
              <a:ext uri="{FF2B5EF4-FFF2-40B4-BE49-F238E27FC236}">
                <a16:creationId xmlns:a16="http://schemas.microsoft.com/office/drawing/2014/main" id="{3CD25790-610D-4D4C-9585-D548C491F6C8}"/>
              </a:ext>
            </a:extLst>
          </p:cNvPr>
          <p:cNvSpPr txBox="1"/>
          <p:nvPr/>
        </p:nvSpPr>
        <p:spPr>
          <a:xfrm>
            <a:off x="215604" y="2166204"/>
            <a:ext cx="10727746" cy="110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0" rIns="91424" bIns="0" anchor="t" anchorCtr="0">
            <a:spAutoFit/>
          </a:bodyPr>
          <a:lstStyle/>
          <a:p>
            <a:pPr lvl="0"/>
            <a:r>
              <a:rPr lang="ko-KR" altLang="en-US" sz="35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채용 정보 </a:t>
            </a:r>
            <a:r>
              <a:rPr lang="ko-KR" altLang="en-US" sz="35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크롤링을</a:t>
            </a:r>
            <a:r>
              <a:rPr lang="ko-KR" altLang="en-US" sz="35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활용한 </a:t>
            </a:r>
            <a:endParaRPr lang="en-US" altLang="ko-KR" sz="3598" b="1" dirty="0">
              <a:solidFill>
                <a:schemeClr val="tx1">
                  <a:lumMod val="85000"/>
                  <a:lumOff val="1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0"/>
            <a:r>
              <a:rPr lang="ko-KR" altLang="en-US" sz="35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구직 트랜드 분석 플랫폼</a:t>
            </a:r>
            <a:r>
              <a:rPr lang="en-US" altLang="ko-KR" sz="35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35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개발 계획</a:t>
            </a:r>
            <a:endParaRPr sz="3598" b="1" dirty="0">
              <a:solidFill>
                <a:schemeClr val="tx1">
                  <a:lumMod val="85000"/>
                  <a:lumOff val="1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0" name="Google Shape;22;p1">
            <a:extLst>
              <a:ext uri="{FF2B5EF4-FFF2-40B4-BE49-F238E27FC236}">
                <a16:creationId xmlns:a16="http://schemas.microsoft.com/office/drawing/2014/main" id="{5AE0B389-091A-480A-9629-3ADEDF270068}"/>
              </a:ext>
            </a:extLst>
          </p:cNvPr>
          <p:cNvSpPr txBox="1"/>
          <p:nvPr/>
        </p:nvSpPr>
        <p:spPr>
          <a:xfrm>
            <a:off x="4808390" y="4032152"/>
            <a:ext cx="7262551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0" rIns="91424" bIns="0" anchor="t" anchorCtr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TEAM : </a:t>
            </a:r>
            <a:r>
              <a:rPr lang="ko-KR" altLang="en-US" sz="2000" b="1" dirty="0" err="1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포스틱</a:t>
            </a:r>
            <a:r>
              <a:rPr lang="en-US" altLang="ko-KR" sz="2000" b="1" dirty="0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(F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or small technology</a:t>
            </a:r>
            <a:r>
              <a:rPr lang="en-US" altLang="ko-KR" sz="2000" b="1" dirty="0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)</a:t>
            </a:r>
            <a:r>
              <a:rPr lang="ko-KR" altLang="en-US" sz="2000" b="1" dirty="0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🍟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우재언</a:t>
            </a:r>
            <a:r>
              <a:rPr lang="en-US" altLang="ko-KR" b="1" dirty="0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김지헌</a:t>
            </a:r>
            <a:r>
              <a:rPr lang="en-US" altLang="ko-KR" b="1" dirty="0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3F3F3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최윤영</a:t>
            </a:r>
          </a:p>
        </p:txBody>
      </p:sp>
      <p:pic>
        <p:nvPicPr>
          <p:cNvPr id="11" name="Google Shape;27;p1">
            <a:extLst>
              <a:ext uri="{FF2B5EF4-FFF2-40B4-BE49-F238E27FC236}">
                <a16:creationId xmlns:a16="http://schemas.microsoft.com/office/drawing/2014/main" id="{1D5F5B99-1846-4E1E-AC07-862F6C8AAD40}"/>
              </a:ext>
            </a:extLst>
          </p:cNvPr>
          <p:cNvPicPr preferRelativeResize="0"/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0080788" y="156070"/>
            <a:ext cx="1079154" cy="2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;p1" descr="EMB0000378c3f3d">
            <a:extLst>
              <a:ext uri="{FF2B5EF4-FFF2-40B4-BE49-F238E27FC236}">
                <a16:creationId xmlns:a16="http://schemas.microsoft.com/office/drawing/2014/main" id="{A440452F-8590-480F-8C87-1D89C915387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59942" y="156070"/>
            <a:ext cx="910999" cy="26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D090385-8F23-4FE9-B07A-E5929C4E7E40}"/>
              </a:ext>
            </a:extLst>
          </p:cNvPr>
          <p:cNvCxnSpPr>
            <a:cxnSpLocks/>
          </p:cNvCxnSpPr>
          <p:nvPr/>
        </p:nvCxnSpPr>
        <p:spPr>
          <a:xfrm flipH="1">
            <a:off x="-10929" y="545624"/>
            <a:ext cx="12202929" cy="1"/>
          </a:xfrm>
          <a:prstGeom prst="line">
            <a:avLst/>
          </a:prstGeom>
          <a:ln w="3175">
            <a:solidFill>
              <a:srgbClr val="403B9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05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0E8A9E32-0035-4868-9D24-697996C4DF3E}"/>
              </a:ext>
            </a:extLst>
          </p:cNvPr>
          <p:cNvSpPr>
            <a:spLocks noChangeAspect="1"/>
          </p:cNvSpPr>
          <p:nvPr/>
        </p:nvSpPr>
        <p:spPr>
          <a:xfrm>
            <a:off x="8893350" y="2981665"/>
            <a:ext cx="2270601" cy="2270601"/>
          </a:xfrm>
          <a:prstGeom prst="ellipse">
            <a:avLst/>
          </a:prstGeom>
          <a:solidFill>
            <a:srgbClr val="8AE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A42272B-3A3D-4788-9DF6-97CE54DBE7A2}"/>
              </a:ext>
            </a:extLst>
          </p:cNvPr>
          <p:cNvSpPr>
            <a:spLocks noChangeAspect="1"/>
          </p:cNvSpPr>
          <p:nvPr/>
        </p:nvSpPr>
        <p:spPr>
          <a:xfrm>
            <a:off x="1300668" y="2910470"/>
            <a:ext cx="2270601" cy="2270601"/>
          </a:xfrm>
          <a:prstGeom prst="ellipse">
            <a:avLst/>
          </a:prstGeom>
          <a:solidFill>
            <a:srgbClr val="76A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C05C515-857C-48B6-954B-1F921031F460}"/>
              </a:ext>
            </a:extLst>
          </p:cNvPr>
          <p:cNvSpPr>
            <a:spLocks noChangeAspect="1"/>
          </p:cNvSpPr>
          <p:nvPr/>
        </p:nvSpPr>
        <p:spPr>
          <a:xfrm>
            <a:off x="5065154" y="2981666"/>
            <a:ext cx="2270601" cy="2270601"/>
          </a:xfrm>
          <a:prstGeom prst="ellipse">
            <a:avLst/>
          </a:prstGeom>
          <a:solidFill>
            <a:srgbClr val="8B9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8F5440-4FA8-4077-975D-36AE1F5258BF}"/>
              </a:ext>
            </a:extLst>
          </p:cNvPr>
          <p:cNvSpPr/>
          <p:nvPr/>
        </p:nvSpPr>
        <p:spPr>
          <a:xfrm>
            <a:off x="-17639" y="0"/>
            <a:ext cx="12209639" cy="1562582"/>
          </a:xfrm>
          <a:prstGeom prst="rect">
            <a:avLst/>
          </a:prstGeom>
          <a:solidFill>
            <a:srgbClr val="40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D6E66-A104-4058-A897-E298006E0978}"/>
              </a:ext>
            </a:extLst>
          </p:cNvPr>
          <p:cNvSpPr txBox="1"/>
          <p:nvPr/>
        </p:nvSpPr>
        <p:spPr>
          <a:xfrm>
            <a:off x="11837911" y="47812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01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Google Shape;30;p1">
            <a:extLst>
              <a:ext uri="{FF2B5EF4-FFF2-40B4-BE49-F238E27FC236}">
                <a16:creationId xmlns:a16="http://schemas.microsoft.com/office/drawing/2014/main" id="{2BB822C3-A9DE-473D-AB8C-75FED48C8DFF}"/>
              </a:ext>
            </a:extLst>
          </p:cNvPr>
          <p:cNvSpPr txBox="1"/>
          <p:nvPr/>
        </p:nvSpPr>
        <p:spPr>
          <a:xfrm>
            <a:off x="71072" y="870944"/>
            <a:ext cx="2412688" cy="553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0" rIns="91424" bIns="0" anchor="t" anchorCtr="0">
            <a:spAutoFit/>
          </a:bodyPr>
          <a:lstStyle/>
          <a:p>
            <a:pPr lvl="0" algn="r"/>
            <a:r>
              <a:rPr lang="en-US" sz="3598" b="1" u="sng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CONTENT</a:t>
            </a:r>
            <a:endParaRPr sz="3598" b="1" u="sng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E8031E-497A-402D-BBF4-CD776DC63742}"/>
              </a:ext>
            </a:extLst>
          </p:cNvPr>
          <p:cNvSpPr/>
          <p:nvPr/>
        </p:nvSpPr>
        <p:spPr>
          <a:xfrm>
            <a:off x="1898766" y="5374020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주제 설명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4A0BAE-D2C3-451E-AE24-93D7D2C7B4E1}"/>
              </a:ext>
            </a:extLst>
          </p:cNvPr>
          <p:cNvSpPr/>
          <p:nvPr/>
        </p:nvSpPr>
        <p:spPr>
          <a:xfrm>
            <a:off x="5725707" y="5404562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개발과정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F993B9-2B33-4365-B8ED-F2ED9CC80B96}"/>
              </a:ext>
            </a:extLst>
          </p:cNvPr>
          <p:cNvSpPr/>
          <p:nvPr/>
        </p:nvSpPr>
        <p:spPr>
          <a:xfrm>
            <a:off x="9542880" y="5374020"/>
            <a:ext cx="104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화면설계</a:t>
            </a:r>
          </a:p>
        </p:txBody>
      </p:sp>
      <p:pic>
        <p:nvPicPr>
          <p:cNvPr id="1030" name="Picture 6" descr="아이보슨시스템즈 - 운영체제, 개발/관리툴, 하드웨어제공">
            <a:extLst>
              <a:ext uri="{FF2B5EF4-FFF2-40B4-BE49-F238E27FC236}">
                <a16:creationId xmlns:a16="http://schemas.microsoft.com/office/drawing/2014/main" id="{276F5DBA-1190-4B8A-924B-5FFEEE63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516" y="3595027"/>
            <a:ext cx="1043876" cy="104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설계 - 무료 컴퓨터개 아이콘">
            <a:extLst>
              <a:ext uri="{FF2B5EF4-FFF2-40B4-BE49-F238E27FC236}">
                <a16:creationId xmlns:a16="http://schemas.microsoft.com/office/drawing/2014/main" id="{723A8FFA-F39D-4FF7-A9E6-C25065D1D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49" y="3566474"/>
            <a:ext cx="1215203" cy="121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ic Icons - Free SVG &amp; PNG Topic Images - Noun Project">
            <a:extLst>
              <a:ext uri="{FF2B5EF4-FFF2-40B4-BE49-F238E27FC236}">
                <a16:creationId xmlns:a16="http://schemas.microsoft.com/office/drawing/2014/main" id="{0DB01EA6-AC76-4A7C-B504-EEFC002C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63" y="3447321"/>
            <a:ext cx="1215203" cy="121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B96C7F57-F163-4A02-ACC7-5D3D26CBDCF0}"/>
              </a:ext>
            </a:extLst>
          </p:cNvPr>
          <p:cNvSpPr/>
          <p:nvPr/>
        </p:nvSpPr>
        <p:spPr>
          <a:xfrm>
            <a:off x="4314617" y="4007108"/>
            <a:ext cx="76912" cy="219713"/>
          </a:xfrm>
          <a:prstGeom prst="chevron">
            <a:avLst>
              <a:gd name="adj" fmla="val 7560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CBAF3135-21E5-47EA-996B-6C2B50AC7C67}"/>
              </a:ext>
            </a:extLst>
          </p:cNvPr>
          <p:cNvSpPr/>
          <p:nvPr/>
        </p:nvSpPr>
        <p:spPr>
          <a:xfrm>
            <a:off x="8076096" y="4064220"/>
            <a:ext cx="76912" cy="219713"/>
          </a:xfrm>
          <a:prstGeom prst="chevron">
            <a:avLst>
              <a:gd name="adj" fmla="val 7560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8929D1-D557-4581-BB9E-73EE96CE0F16}"/>
              </a:ext>
            </a:extLst>
          </p:cNvPr>
          <p:cNvSpPr txBox="1"/>
          <p:nvPr/>
        </p:nvSpPr>
        <p:spPr>
          <a:xfrm>
            <a:off x="2114844" y="2372400"/>
            <a:ext cx="54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01</a:t>
            </a:r>
            <a:endParaRPr lang="ko-KR" altLang="en-US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9E2818-90C6-45E3-BDC4-05B81D69BE22}"/>
              </a:ext>
            </a:extLst>
          </p:cNvPr>
          <p:cNvSpPr txBox="1"/>
          <p:nvPr/>
        </p:nvSpPr>
        <p:spPr>
          <a:xfrm>
            <a:off x="5928944" y="2384735"/>
            <a:ext cx="54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02</a:t>
            </a:r>
            <a:endParaRPr lang="ko-KR" altLang="en-US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B346AD-87E8-479A-BAC6-03718742DC0E}"/>
              </a:ext>
            </a:extLst>
          </p:cNvPr>
          <p:cNvSpPr txBox="1"/>
          <p:nvPr/>
        </p:nvSpPr>
        <p:spPr>
          <a:xfrm>
            <a:off x="9757140" y="2459801"/>
            <a:ext cx="54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03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1175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262AB0-CEA9-434B-8F7D-B63E6D0CF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283" r="540" b="30362"/>
          <a:stretch/>
        </p:blipFill>
        <p:spPr>
          <a:xfrm flipV="1">
            <a:off x="1279019" y="0"/>
            <a:ext cx="10912981" cy="1678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61766-98DF-4486-B215-D3E53FCA0B2B}"/>
              </a:ext>
            </a:extLst>
          </p:cNvPr>
          <p:cNvSpPr txBox="1"/>
          <p:nvPr/>
        </p:nvSpPr>
        <p:spPr>
          <a:xfrm>
            <a:off x="188018" y="170923"/>
            <a:ext cx="376016" cy="40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4" dirty="0"/>
              <a:t>🍟</a:t>
            </a:r>
          </a:p>
        </p:txBody>
      </p:sp>
      <p:sp>
        <p:nvSpPr>
          <p:cNvPr id="7" name="Google Shape;22;p1">
            <a:extLst>
              <a:ext uri="{FF2B5EF4-FFF2-40B4-BE49-F238E27FC236}">
                <a16:creationId xmlns:a16="http://schemas.microsoft.com/office/drawing/2014/main" id="{631A7D55-D601-453F-BE4E-4E111A8176B6}"/>
              </a:ext>
            </a:extLst>
          </p:cNvPr>
          <p:cNvSpPr txBox="1"/>
          <p:nvPr/>
        </p:nvSpPr>
        <p:spPr>
          <a:xfrm>
            <a:off x="480201" y="123058"/>
            <a:ext cx="1776862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0" rIns="91424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4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01 </a:t>
            </a:r>
            <a:r>
              <a:rPr lang="ko-KR" altLang="en-US" sz="2004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주제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453B9-2FC1-4154-986C-A21EAB9206F0}"/>
              </a:ext>
            </a:extLst>
          </p:cNvPr>
          <p:cNvSpPr txBox="1"/>
          <p:nvPr/>
        </p:nvSpPr>
        <p:spPr>
          <a:xfrm>
            <a:off x="11837911" y="47812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02</a:t>
            </a:r>
            <a:endParaRPr lang="ko-KR" altLang="en-US" sz="10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D95460-D046-4025-AD06-1609843978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635"/>
          <a:stretch/>
        </p:blipFill>
        <p:spPr>
          <a:xfrm>
            <a:off x="407508" y="1483251"/>
            <a:ext cx="4540050" cy="1755412"/>
          </a:xfrm>
          <a:prstGeom prst="rect">
            <a:avLst/>
          </a:prstGeom>
        </p:spPr>
      </p:pic>
      <p:pic>
        <p:nvPicPr>
          <p:cNvPr id="1026" name="Picture 2" descr="100,878 Red Arrow Stock Photos, Pictures &amp; Royalty-Free Images - iStock">
            <a:extLst>
              <a:ext uri="{FF2B5EF4-FFF2-40B4-BE49-F238E27FC236}">
                <a16:creationId xmlns:a16="http://schemas.microsoft.com/office/drawing/2014/main" id="{00CBDB01-4849-4605-8B15-11352C4D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8186">
            <a:off x="1496646" y="3744808"/>
            <a:ext cx="2156819" cy="17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온라인 구직 기호 - 무료 상호 작용개 아이콘">
            <a:extLst>
              <a:ext uri="{FF2B5EF4-FFF2-40B4-BE49-F238E27FC236}">
                <a16:creationId xmlns:a16="http://schemas.microsoft.com/office/drawing/2014/main" id="{076C8384-301E-4EFB-81EE-41E957F3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2" y="4167984"/>
            <a:ext cx="2024743" cy="20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ED0D93-904F-4CD1-882F-A618E09A7C66}"/>
              </a:ext>
            </a:extLst>
          </p:cNvPr>
          <p:cNvSpPr/>
          <p:nvPr/>
        </p:nvSpPr>
        <p:spPr>
          <a:xfrm>
            <a:off x="3738068" y="6088772"/>
            <a:ext cx="2058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구직 트랜드 분석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AD52DA-DDCC-4DE2-9DC0-7C4F8D5CDFE5}"/>
              </a:ext>
            </a:extLst>
          </p:cNvPr>
          <p:cNvSpPr/>
          <p:nvPr/>
        </p:nvSpPr>
        <p:spPr>
          <a:xfrm>
            <a:off x="1161441" y="3238663"/>
            <a:ext cx="2707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크롤링한 채용정보 활용</a:t>
            </a:r>
          </a:p>
        </p:txBody>
      </p:sp>
      <p:pic>
        <p:nvPicPr>
          <p:cNvPr id="1030" name="Picture 6" descr="카토그램 색상 아이콘입니다 다이어그램 통계와 미국지도 데이터 시각화 금융 사회학 마케팅 시각적 정보 지리적 차이 그래픽 보고서입니다  격리 벡터 일러스트레이션 0명에 대한 스톡 벡터 아트 및 기타 이미지 - iStock">
            <a:extLst>
              <a:ext uri="{FF2B5EF4-FFF2-40B4-BE49-F238E27FC236}">
                <a16:creationId xmlns:a16="http://schemas.microsoft.com/office/drawing/2014/main" id="{B062333A-74D6-4BEE-95B0-C2F42214D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555" y="748760"/>
            <a:ext cx="4153422" cy="41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00,878 Red Arrow Stock Photos, Pictures &amp; Royalty-Free Images - iStock">
            <a:extLst>
              <a:ext uri="{FF2B5EF4-FFF2-40B4-BE49-F238E27FC236}">
                <a16:creationId xmlns:a16="http://schemas.microsoft.com/office/drawing/2014/main" id="{485C8951-B74F-45B8-8F5B-46D532988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0906" flipH="1" flipV="1">
            <a:off x="5949272" y="4026116"/>
            <a:ext cx="2156819" cy="17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A57C13A-AD87-443F-8522-7F2CD6CFD5EF}"/>
              </a:ext>
            </a:extLst>
          </p:cNvPr>
          <p:cNvSpPr/>
          <p:nvPr/>
        </p:nvSpPr>
        <p:spPr>
          <a:xfrm>
            <a:off x="8346642" y="4471758"/>
            <a:ext cx="30139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채용정보를 지도 시각화로 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249191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5259D-18E7-4075-9232-C12F15B94291}"/>
              </a:ext>
            </a:extLst>
          </p:cNvPr>
          <p:cNvSpPr txBox="1"/>
          <p:nvPr/>
        </p:nvSpPr>
        <p:spPr>
          <a:xfrm>
            <a:off x="205110" y="170923"/>
            <a:ext cx="376016" cy="40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4" dirty="0"/>
              <a:t>🍟</a:t>
            </a:r>
          </a:p>
        </p:txBody>
      </p:sp>
      <p:sp>
        <p:nvSpPr>
          <p:cNvPr id="3" name="Google Shape;22;p1">
            <a:extLst>
              <a:ext uri="{FF2B5EF4-FFF2-40B4-BE49-F238E27FC236}">
                <a16:creationId xmlns:a16="http://schemas.microsoft.com/office/drawing/2014/main" id="{D2EB0151-927D-475B-9F13-F3A3BAA2C6C2}"/>
              </a:ext>
            </a:extLst>
          </p:cNvPr>
          <p:cNvSpPr txBox="1"/>
          <p:nvPr/>
        </p:nvSpPr>
        <p:spPr>
          <a:xfrm>
            <a:off x="487132" y="123058"/>
            <a:ext cx="162260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0" rIns="91424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4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02 </a:t>
            </a:r>
            <a:r>
              <a:rPr lang="ko-KR" altLang="en-US" sz="2004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개발 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9A8E8E-A42A-493B-A8C7-339F95E16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283" r="540" b="30362"/>
          <a:stretch/>
        </p:blipFill>
        <p:spPr>
          <a:xfrm>
            <a:off x="1279019" y="5179861"/>
            <a:ext cx="10912981" cy="167813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085DF4-C4D8-4285-BC1E-D1B48CD131D3}"/>
              </a:ext>
            </a:extLst>
          </p:cNvPr>
          <p:cNvCxnSpPr/>
          <p:nvPr/>
        </p:nvCxnSpPr>
        <p:spPr>
          <a:xfrm>
            <a:off x="0" y="3533172"/>
            <a:ext cx="12192000" cy="0"/>
          </a:xfrm>
          <a:prstGeom prst="line">
            <a:avLst/>
          </a:prstGeom>
          <a:ln w="38100">
            <a:solidFill>
              <a:srgbClr val="403B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CE5CB8-BD33-4846-8ADF-B3A09081C080}"/>
              </a:ext>
            </a:extLst>
          </p:cNvPr>
          <p:cNvGrpSpPr/>
          <p:nvPr/>
        </p:nvGrpSpPr>
        <p:grpSpPr>
          <a:xfrm>
            <a:off x="2570383" y="3379348"/>
            <a:ext cx="307648" cy="307648"/>
            <a:chOff x="1880073" y="2575125"/>
            <a:chExt cx="307648" cy="30764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689B8C8-E513-49B4-8578-CABC39555A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0073" y="2575125"/>
              <a:ext cx="307648" cy="30764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1CF594-C6C9-43DF-A786-3CF60BE21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8439" y="2643491"/>
              <a:ext cx="170915" cy="170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0830A6-DE0F-41D8-B974-B05A0A7C0EDB}"/>
              </a:ext>
            </a:extLst>
          </p:cNvPr>
          <p:cNvGrpSpPr/>
          <p:nvPr/>
        </p:nvGrpSpPr>
        <p:grpSpPr>
          <a:xfrm>
            <a:off x="4364744" y="3379348"/>
            <a:ext cx="307648" cy="307648"/>
            <a:chOff x="1880073" y="2575125"/>
            <a:chExt cx="307648" cy="30764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C764604-24EC-47B1-84E1-F0D47966E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0073" y="2575125"/>
              <a:ext cx="307648" cy="30764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D96E38A-3345-4F1C-970A-3F40F234D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8439" y="2643491"/>
              <a:ext cx="170915" cy="170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CA7FFA-767C-4CFF-A33B-06FA1277D37F}"/>
              </a:ext>
            </a:extLst>
          </p:cNvPr>
          <p:cNvGrpSpPr/>
          <p:nvPr/>
        </p:nvGrpSpPr>
        <p:grpSpPr>
          <a:xfrm>
            <a:off x="7051810" y="3379347"/>
            <a:ext cx="307648" cy="307648"/>
            <a:chOff x="1880073" y="2575125"/>
            <a:chExt cx="307648" cy="30764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1EC04E6-4909-43A0-AE13-3F87A43320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0073" y="2575125"/>
              <a:ext cx="307648" cy="30764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7728A51-54E6-419C-AA4E-BFCAF5F971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8439" y="2643491"/>
              <a:ext cx="170915" cy="170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EE18ABE-611F-4BF6-B2DD-12265F358C33}"/>
              </a:ext>
            </a:extLst>
          </p:cNvPr>
          <p:cNvSpPr txBox="1"/>
          <p:nvPr/>
        </p:nvSpPr>
        <p:spPr>
          <a:xfrm>
            <a:off x="11837911" y="47812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03</a:t>
            </a:r>
            <a:endParaRPr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D356C6-43BB-4815-8EB5-1BA20BCB8C22}"/>
              </a:ext>
            </a:extLst>
          </p:cNvPr>
          <p:cNvSpPr txBox="1"/>
          <p:nvPr/>
        </p:nvSpPr>
        <p:spPr>
          <a:xfrm>
            <a:off x="1863252" y="2733248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크롤링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샘플링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9380DA-674A-4A37-879B-1131A12AD3C6}"/>
              </a:ext>
            </a:extLst>
          </p:cNvPr>
          <p:cNvSpPr txBox="1"/>
          <p:nvPr/>
        </p:nvSpPr>
        <p:spPr>
          <a:xfrm>
            <a:off x="3412764" y="4217094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화면설계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9F93D-3D65-4DF1-A0FB-C3B67D882112}"/>
              </a:ext>
            </a:extLst>
          </p:cNvPr>
          <p:cNvSpPr txBox="1"/>
          <p:nvPr/>
        </p:nvSpPr>
        <p:spPr>
          <a:xfrm>
            <a:off x="6955282" y="699235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시스템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33A4ED-60AC-4742-89FC-D7CFE27C64E2}"/>
              </a:ext>
            </a:extLst>
          </p:cNvPr>
          <p:cNvGrpSpPr/>
          <p:nvPr/>
        </p:nvGrpSpPr>
        <p:grpSpPr>
          <a:xfrm>
            <a:off x="10371694" y="3379346"/>
            <a:ext cx="307648" cy="307648"/>
            <a:chOff x="1880073" y="2575125"/>
            <a:chExt cx="307648" cy="30764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2B9112B-3F87-4C6E-8F6F-A8A3B2864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0073" y="2575125"/>
              <a:ext cx="307648" cy="30764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3971289-7493-46AC-8BF0-A81B9D2D9B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8439" y="2643491"/>
              <a:ext cx="170915" cy="170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F0BA83-81F5-4C37-976B-FF6D767811AA}"/>
              </a:ext>
            </a:extLst>
          </p:cNvPr>
          <p:cNvSpPr txBox="1"/>
          <p:nvPr/>
        </p:nvSpPr>
        <p:spPr>
          <a:xfrm>
            <a:off x="9079286" y="3885348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시스템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배포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946BD0-3F51-4BA2-8E60-B8D84237C29E}"/>
              </a:ext>
            </a:extLst>
          </p:cNvPr>
          <p:cNvCxnSpPr>
            <a:cxnSpLocks/>
          </p:cNvCxnSpPr>
          <p:nvPr/>
        </p:nvCxnSpPr>
        <p:spPr>
          <a:xfrm>
            <a:off x="2724206" y="3102015"/>
            <a:ext cx="0" cy="277331"/>
          </a:xfrm>
          <a:prstGeom prst="line">
            <a:avLst/>
          </a:prstGeom>
          <a:ln w="19050">
            <a:solidFill>
              <a:srgbClr val="403B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CFE098-D2B4-4D9B-BE45-881F0F043A9E}"/>
              </a:ext>
            </a:extLst>
          </p:cNvPr>
          <p:cNvGrpSpPr/>
          <p:nvPr/>
        </p:nvGrpSpPr>
        <p:grpSpPr>
          <a:xfrm>
            <a:off x="6324050" y="3379346"/>
            <a:ext cx="307648" cy="307648"/>
            <a:chOff x="1880073" y="2575125"/>
            <a:chExt cx="307648" cy="30764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62F852C-228D-4A82-8189-03EBA014C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0073" y="2575125"/>
              <a:ext cx="307648" cy="30764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C07473E-55E0-42E9-BBC9-BA69358A1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8439" y="2643491"/>
              <a:ext cx="170915" cy="170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33FB5CE-BAD2-4863-8346-50791FFECC56}"/>
              </a:ext>
            </a:extLst>
          </p:cNvPr>
          <p:cNvCxnSpPr>
            <a:cxnSpLocks/>
          </p:cNvCxnSpPr>
          <p:nvPr/>
        </p:nvCxnSpPr>
        <p:spPr>
          <a:xfrm>
            <a:off x="4538944" y="3724322"/>
            <a:ext cx="0" cy="743815"/>
          </a:xfrm>
          <a:prstGeom prst="line">
            <a:avLst/>
          </a:prstGeom>
          <a:ln w="19050">
            <a:solidFill>
              <a:srgbClr val="403B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DA1D24-65B6-492C-BAC2-D136766A614A}"/>
              </a:ext>
            </a:extLst>
          </p:cNvPr>
          <p:cNvSpPr txBox="1"/>
          <p:nvPr/>
        </p:nvSpPr>
        <p:spPr>
          <a:xfrm>
            <a:off x="3119778" y="4586022"/>
            <a:ext cx="10823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/>
              <a:t>화면설계</a:t>
            </a:r>
            <a:endParaRPr lang="en-US" altLang="ko-KR" sz="1400" dirty="0"/>
          </a:p>
          <a:p>
            <a:pPr algn="r"/>
            <a:r>
              <a:rPr lang="ko-KR" altLang="en-US" sz="1400" dirty="0"/>
              <a:t>테이블설계</a:t>
            </a:r>
            <a:endParaRPr lang="en-US" altLang="ko-KR" sz="1400" dirty="0"/>
          </a:p>
          <a:p>
            <a:pPr algn="r"/>
            <a:r>
              <a:rPr lang="en-US" altLang="ko-KR" sz="1400" dirty="0"/>
              <a:t>URL</a:t>
            </a:r>
            <a:r>
              <a:rPr lang="ko-KR" altLang="en-US" sz="1400" dirty="0"/>
              <a:t> 설계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E6E6A96-D6FA-4802-99BB-A5DA8D0CA77E}"/>
              </a:ext>
            </a:extLst>
          </p:cNvPr>
          <p:cNvCxnSpPr>
            <a:cxnSpLocks/>
          </p:cNvCxnSpPr>
          <p:nvPr/>
        </p:nvCxnSpPr>
        <p:spPr>
          <a:xfrm>
            <a:off x="7185677" y="1122744"/>
            <a:ext cx="0" cy="2324968"/>
          </a:xfrm>
          <a:prstGeom prst="line">
            <a:avLst/>
          </a:prstGeom>
          <a:ln w="19050">
            <a:solidFill>
              <a:srgbClr val="403B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440CB3-5DCE-43C4-A176-D802EBE16A0F}"/>
              </a:ext>
            </a:extLst>
          </p:cNvPr>
          <p:cNvSpPr txBox="1"/>
          <p:nvPr/>
        </p:nvSpPr>
        <p:spPr>
          <a:xfrm>
            <a:off x="5031356" y="3793921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채용정보 </a:t>
            </a:r>
            <a:r>
              <a:rPr lang="ko-KR" altLang="en-US" sz="20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크롤링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90F2AD-011E-43FB-B83F-AB8373A4E89C}"/>
              </a:ext>
            </a:extLst>
          </p:cNvPr>
          <p:cNvSpPr txBox="1"/>
          <p:nvPr/>
        </p:nvSpPr>
        <p:spPr>
          <a:xfrm>
            <a:off x="7376462" y="1082454"/>
            <a:ext cx="30620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메인 화면</a:t>
            </a:r>
            <a:endParaRPr lang="en-US" altLang="ko-KR" sz="1400" dirty="0"/>
          </a:p>
          <a:p>
            <a:r>
              <a:rPr lang="ko-KR" altLang="en-US" sz="1400" dirty="0"/>
              <a:t>통계정보</a:t>
            </a:r>
            <a:endParaRPr lang="en-US" altLang="ko-KR" sz="1400" dirty="0"/>
          </a:p>
          <a:p>
            <a:r>
              <a:rPr lang="en-US" altLang="ko-KR" sz="1400" dirty="0"/>
              <a:t>     - </a:t>
            </a:r>
            <a:r>
              <a:rPr lang="ko-KR" altLang="en-US" sz="1400" dirty="0"/>
              <a:t>지역별 현황</a:t>
            </a:r>
            <a:endParaRPr lang="en-US" altLang="ko-KR" sz="1400" dirty="0"/>
          </a:p>
          <a:p>
            <a:r>
              <a:rPr lang="en-US" altLang="ko-KR" sz="1400" dirty="0"/>
              <a:t>     - </a:t>
            </a:r>
            <a:r>
              <a:rPr lang="ko-KR" altLang="en-US" sz="1400" dirty="0"/>
              <a:t>직종별 현황</a:t>
            </a:r>
            <a:endParaRPr lang="en-US" altLang="ko-KR" sz="1400" dirty="0"/>
          </a:p>
          <a:p>
            <a:r>
              <a:rPr lang="ko-KR" altLang="en-US" sz="1400" dirty="0"/>
              <a:t>채용정보</a:t>
            </a:r>
            <a:endParaRPr lang="en-US" altLang="ko-KR" sz="1400" dirty="0"/>
          </a:p>
          <a:p>
            <a:r>
              <a:rPr lang="en-US" altLang="ko-KR" sz="1400" dirty="0"/>
              <a:t>     - </a:t>
            </a:r>
            <a:r>
              <a:rPr lang="ko-KR" altLang="en-US" sz="1400" dirty="0"/>
              <a:t>채용정보 키워드</a:t>
            </a:r>
            <a:r>
              <a:rPr lang="en-US" altLang="ko-KR" sz="1400" dirty="0"/>
              <a:t>(</a:t>
            </a:r>
            <a:r>
              <a:rPr lang="ko-KR" altLang="en-US" sz="1400" dirty="0"/>
              <a:t>지역</a:t>
            </a:r>
            <a:r>
              <a:rPr lang="en-US" altLang="ko-KR" sz="1400" dirty="0"/>
              <a:t>, </a:t>
            </a:r>
            <a:r>
              <a:rPr lang="ko-KR" altLang="en-US" sz="1400" dirty="0"/>
              <a:t>직종별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- </a:t>
            </a:r>
            <a:r>
              <a:rPr lang="ko-KR" altLang="en-US" sz="1400" dirty="0"/>
              <a:t>지역별 채용 키워드</a:t>
            </a:r>
            <a:endParaRPr lang="en-US" altLang="ko-KR" sz="1400" dirty="0"/>
          </a:p>
          <a:p>
            <a:r>
              <a:rPr lang="ko-KR" altLang="en-US" sz="1400" dirty="0"/>
              <a:t>맞춤형 채용정보</a:t>
            </a:r>
            <a:endParaRPr lang="en-US" altLang="ko-KR" sz="1400" dirty="0"/>
          </a:p>
          <a:p>
            <a:r>
              <a:rPr lang="en-US" altLang="ko-KR" sz="1400" dirty="0"/>
              <a:t>     - </a:t>
            </a:r>
            <a:r>
              <a:rPr lang="ko-KR" altLang="en-US" sz="1400" dirty="0"/>
              <a:t>내 위치 채용정보 보기</a:t>
            </a:r>
            <a:endParaRPr lang="en-US" altLang="ko-KR" sz="1400" dirty="0"/>
          </a:p>
          <a:p>
            <a:r>
              <a:rPr lang="en-US" altLang="ko-KR" sz="1400" dirty="0"/>
              <a:t>     - </a:t>
            </a:r>
            <a:r>
              <a:rPr lang="ko-KR" altLang="en-US" sz="1400" dirty="0"/>
              <a:t>주소 검색 채용정보 보기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0C80CA-11D8-4F71-A1E0-C606B8B18761}"/>
              </a:ext>
            </a:extLst>
          </p:cNvPr>
          <p:cNvSpPr txBox="1"/>
          <p:nvPr/>
        </p:nvSpPr>
        <p:spPr>
          <a:xfrm>
            <a:off x="8266631" y="4274270"/>
            <a:ext cx="21050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/>
              <a:t>외부 데이터베이스 연동</a:t>
            </a:r>
            <a:endParaRPr lang="en-US" altLang="ko-KR" sz="1400" dirty="0"/>
          </a:p>
          <a:p>
            <a:pPr algn="r"/>
            <a:r>
              <a:rPr lang="ko-KR" altLang="en-US" sz="1400" dirty="0"/>
              <a:t>서버 배포</a:t>
            </a:r>
            <a:endParaRPr lang="en-US" altLang="ko-KR" sz="1400" dirty="0"/>
          </a:p>
          <a:p>
            <a:pPr algn="r"/>
            <a:r>
              <a:rPr lang="ko-KR" altLang="en-US" sz="1400" dirty="0"/>
              <a:t>테스트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403DCD8-2262-4B49-9E4A-A7CBC40EA62C}"/>
              </a:ext>
            </a:extLst>
          </p:cNvPr>
          <p:cNvCxnSpPr>
            <a:cxnSpLocks/>
          </p:cNvCxnSpPr>
          <p:nvPr/>
        </p:nvCxnSpPr>
        <p:spPr>
          <a:xfrm>
            <a:off x="10525517" y="3719370"/>
            <a:ext cx="0" cy="455266"/>
          </a:xfrm>
          <a:prstGeom prst="line">
            <a:avLst/>
          </a:prstGeom>
          <a:ln w="19050">
            <a:solidFill>
              <a:srgbClr val="403B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C883B39-C7C6-4380-B317-7D134A699961}"/>
              </a:ext>
            </a:extLst>
          </p:cNvPr>
          <p:cNvSpPr txBox="1"/>
          <p:nvPr/>
        </p:nvSpPr>
        <p:spPr>
          <a:xfrm>
            <a:off x="554296" y="409569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09.13.</a:t>
            </a:r>
            <a:endParaRPr lang="ko-KR" altLang="en-US" sz="14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24FD81C-C69B-4CFC-B034-38F163956BA1}"/>
              </a:ext>
            </a:extLst>
          </p:cNvPr>
          <p:cNvGrpSpPr/>
          <p:nvPr/>
        </p:nvGrpSpPr>
        <p:grpSpPr>
          <a:xfrm>
            <a:off x="731654" y="3379345"/>
            <a:ext cx="307648" cy="307648"/>
            <a:chOff x="1880073" y="2575125"/>
            <a:chExt cx="307648" cy="30764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13F2462-7485-4104-BB17-3819B4C0C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0073" y="2575125"/>
              <a:ext cx="307648" cy="30764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56763FB-3891-450E-AFC8-7DA722ABC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8439" y="2643491"/>
              <a:ext cx="170915" cy="170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D02944A-C351-4137-A7B2-9DC396A02634}"/>
              </a:ext>
            </a:extLst>
          </p:cNvPr>
          <p:cNvSpPr txBox="1"/>
          <p:nvPr/>
        </p:nvSpPr>
        <p:spPr>
          <a:xfrm>
            <a:off x="67085" y="3768231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시작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D3B43E-0430-485B-9B54-5AE52524E66E}"/>
              </a:ext>
            </a:extLst>
          </p:cNvPr>
          <p:cNvSpPr txBox="1"/>
          <p:nvPr/>
        </p:nvSpPr>
        <p:spPr>
          <a:xfrm>
            <a:off x="3222209" y="3949589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09.26.-09.29.</a:t>
            </a:r>
            <a:endParaRPr lang="ko-KR" alt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48D7F0-AEF5-4021-893E-467F3E99FA59}"/>
              </a:ext>
            </a:extLst>
          </p:cNvPr>
          <p:cNvSpPr txBox="1"/>
          <p:nvPr/>
        </p:nvSpPr>
        <p:spPr>
          <a:xfrm>
            <a:off x="2109736" y="2466144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09.15.-09.23.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81B5B9-6DCD-455E-AEC6-CAD074A78AFD}"/>
              </a:ext>
            </a:extLst>
          </p:cNvPr>
          <p:cNvSpPr txBox="1"/>
          <p:nvPr/>
        </p:nvSpPr>
        <p:spPr>
          <a:xfrm>
            <a:off x="5522816" y="4136785"/>
            <a:ext cx="1316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09.29. – 10.07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F776CC-5B18-465B-95BE-D279B015F32C}"/>
              </a:ext>
            </a:extLst>
          </p:cNvPr>
          <p:cNvSpPr txBox="1"/>
          <p:nvPr/>
        </p:nvSpPr>
        <p:spPr>
          <a:xfrm>
            <a:off x="6989293" y="409797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10.04. -  </a:t>
            </a:r>
            <a:endParaRPr lang="ko-KR" altLang="en-US" sz="1400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8471322-E1D4-4778-A230-640FDE3A6603}"/>
              </a:ext>
            </a:extLst>
          </p:cNvPr>
          <p:cNvGrpSpPr/>
          <p:nvPr/>
        </p:nvGrpSpPr>
        <p:grpSpPr>
          <a:xfrm>
            <a:off x="11603736" y="3385589"/>
            <a:ext cx="307648" cy="307648"/>
            <a:chOff x="1880073" y="2575125"/>
            <a:chExt cx="307648" cy="30764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348CE08-B2DC-48BE-A1DA-E57EBD2845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0073" y="2575125"/>
              <a:ext cx="307648" cy="30764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88AFA0-0B26-4F7C-9D24-916FD3EC1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8439" y="2643491"/>
              <a:ext cx="170915" cy="1709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45A2D91-AC5F-4ACB-90C7-FD54F5759BA0}"/>
              </a:ext>
            </a:extLst>
          </p:cNvPr>
          <p:cNvSpPr txBox="1"/>
          <p:nvPr/>
        </p:nvSpPr>
        <p:spPr>
          <a:xfrm>
            <a:off x="10484976" y="2591524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종료</a:t>
            </a:r>
            <a:endParaRPr lang="en-US" altLang="ko-KR" sz="2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22899B6-B231-42D1-B0CB-9425E3E7F3D4}"/>
              </a:ext>
            </a:extLst>
          </p:cNvPr>
          <p:cNvCxnSpPr>
            <a:cxnSpLocks/>
          </p:cNvCxnSpPr>
          <p:nvPr/>
        </p:nvCxnSpPr>
        <p:spPr>
          <a:xfrm>
            <a:off x="11757559" y="2957370"/>
            <a:ext cx="0" cy="455266"/>
          </a:xfrm>
          <a:prstGeom prst="line">
            <a:avLst/>
          </a:prstGeom>
          <a:ln w="19050">
            <a:solidFill>
              <a:srgbClr val="403B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0C6172E-7799-488C-8BB4-C505DEF8BD76}"/>
              </a:ext>
            </a:extLst>
          </p:cNvPr>
          <p:cNvSpPr txBox="1"/>
          <p:nvPr/>
        </p:nvSpPr>
        <p:spPr>
          <a:xfrm>
            <a:off x="11266944" y="2343586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- 11.18.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8490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57ABA-E48A-4415-AD48-013CE5108050}"/>
              </a:ext>
            </a:extLst>
          </p:cNvPr>
          <p:cNvSpPr txBox="1"/>
          <p:nvPr/>
        </p:nvSpPr>
        <p:spPr>
          <a:xfrm>
            <a:off x="188018" y="170923"/>
            <a:ext cx="376016" cy="40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4" dirty="0"/>
              <a:t>🍟</a:t>
            </a:r>
          </a:p>
        </p:txBody>
      </p:sp>
      <p:sp>
        <p:nvSpPr>
          <p:cNvPr id="3" name="Google Shape;22;p1">
            <a:extLst>
              <a:ext uri="{FF2B5EF4-FFF2-40B4-BE49-F238E27FC236}">
                <a16:creationId xmlns:a16="http://schemas.microsoft.com/office/drawing/2014/main" id="{848AC026-65D7-40C6-8096-FA7305111478}"/>
              </a:ext>
            </a:extLst>
          </p:cNvPr>
          <p:cNvSpPr txBox="1"/>
          <p:nvPr/>
        </p:nvSpPr>
        <p:spPr>
          <a:xfrm>
            <a:off x="470040" y="123058"/>
            <a:ext cx="156710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0" rIns="91424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4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03 </a:t>
            </a:r>
            <a:r>
              <a:rPr lang="ko-KR" altLang="en-US" sz="2004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화면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83E756-2666-4873-9AC6-45621433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890"/>
            <a:ext cx="4044362" cy="24812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85295D-B05E-48D7-B8DC-13CE2CBEE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00" y="825891"/>
            <a:ext cx="4044361" cy="24812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BB9C8C-3623-43BC-AA82-0ED0E2682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22" y="825889"/>
            <a:ext cx="4044361" cy="2481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51014E-2C44-4DE6-8A39-656B1CE44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1460"/>
            <a:ext cx="4163482" cy="25542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FF286F-E358-4CCF-B834-3DC52A339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58" y="3731460"/>
            <a:ext cx="4163481" cy="25542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3D889-0919-40FB-98C2-8486FD85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77" y="3646000"/>
            <a:ext cx="3823206" cy="27364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C10585-B4D4-4615-8A63-24B0F86A6DF9}"/>
              </a:ext>
            </a:extLst>
          </p:cNvPr>
          <p:cNvSpPr txBox="1"/>
          <p:nvPr/>
        </p:nvSpPr>
        <p:spPr>
          <a:xfrm>
            <a:off x="11837911" y="47812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95791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F12855-A332-4DB5-A148-E51E0E5C90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01A74"/>
              </a:clrFrom>
              <a:clrTo>
                <a:srgbClr val="201A7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2335" y="1566862"/>
            <a:ext cx="9296400" cy="37242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F26ED2F-8639-447B-B6CD-82DB047AE3A0}"/>
              </a:ext>
            </a:extLst>
          </p:cNvPr>
          <p:cNvSpPr/>
          <p:nvPr/>
        </p:nvSpPr>
        <p:spPr>
          <a:xfrm>
            <a:off x="1434887" y="1446850"/>
            <a:ext cx="9435127" cy="3844287"/>
          </a:xfrm>
          <a:prstGeom prst="rect">
            <a:avLst/>
          </a:prstGeom>
          <a:solidFill>
            <a:srgbClr val="F2F2F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estacar La Decoracion Colorida PNG , Línea De Color, Subrayar, Líneas  Decorativas PNG y PSD para Descargar Gratis | Pngtree | Lineas decorativas,  Colores decoracion, Salpicadura de color">
            <a:extLst>
              <a:ext uri="{FF2B5EF4-FFF2-40B4-BE49-F238E27FC236}">
                <a16:creationId xmlns:a16="http://schemas.microsoft.com/office/drawing/2014/main" id="{5FC026B5-EB96-4263-A2BF-229C6C018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7" t="37864" r="10195" b="52341"/>
          <a:stretch/>
        </p:blipFill>
        <p:spPr bwMode="auto">
          <a:xfrm>
            <a:off x="4705958" y="3579475"/>
            <a:ext cx="3032459" cy="36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0;p1">
            <a:extLst>
              <a:ext uri="{FF2B5EF4-FFF2-40B4-BE49-F238E27FC236}">
                <a16:creationId xmlns:a16="http://schemas.microsoft.com/office/drawing/2014/main" id="{BBB1673C-5541-4759-B02E-AE2B55136AB0}"/>
              </a:ext>
            </a:extLst>
          </p:cNvPr>
          <p:cNvSpPr txBox="1"/>
          <p:nvPr/>
        </p:nvSpPr>
        <p:spPr>
          <a:xfrm>
            <a:off x="4809063" y="3209089"/>
            <a:ext cx="2632390" cy="553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0" rIns="91424" bIns="0" anchor="t" anchorCtr="0">
            <a:spAutoFit/>
          </a:bodyPr>
          <a:lstStyle/>
          <a:p>
            <a:pPr lvl="0"/>
            <a:r>
              <a:rPr lang="ko-KR" altLang="en-US" sz="35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감사합니다</a:t>
            </a:r>
            <a:r>
              <a:rPr lang="en-US" altLang="ko-KR" sz="35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/>
                <a:sym typeface="Calibri"/>
              </a:rPr>
              <a:t>:)</a:t>
            </a:r>
            <a:endParaRPr sz="3598" b="1" dirty="0">
              <a:solidFill>
                <a:schemeClr val="tx1">
                  <a:lumMod val="85000"/>
                  <a:lumOff val="1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9A834F-EDC6-4028-8B84-97A0DD54E235}"/>
              </a:ext>
            </a:extLst>
          </p:cNvPr>
          <p:cNvSpPr txBox="1"/>
          <p:nvPr/>
        </p:nvSpPr>
        <p:spPr>
          <a:xfrm>
            <a:off x="11837911" y="47812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1540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</TotalTime>
  <Words>243</Words>
  <Application>Microsoft Office PowerPoint</Application>
  <PresentationFormat>와이드스크린</PresentationFormat>
  <Paragraphs>79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한컴산뜻돋움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</dc:creator>
  <cp:lastModifiedBy>woo</cp:lastModifiedBy>
  <cp:revision>24</cp:revision>
  <dcterms:created xsi:type="dcterms:W3CDTF">2022-09-28T05:53:28Z</dcterms:created>
  <dcterms:modified xsi:type="dcterms:W3CDTF">2022-09-29T02:09:52Z</dcterms:modified>
</cp:coreProperties>
</file>